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9B7"/>
    <a:srgbClr val="A8C3CC"/>
    <a:srgbClr val="334E57"/>
    <a:srgbClr val="456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3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29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28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58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3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7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52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4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27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95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61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487CE-0AC9-4BDA-98B2-83090E8376E2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33B9-763F-4D71-BCE0-B566579D2D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2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31A99C-4BB2-C603-10B0-57AF7540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72070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2CE9BF-AF39-900F-A005-A21C3C4C2BA0}"/>
              </a:ext>
            </a:extLst>
          </p:cNvPr>
          <p:cNvSpPr/>
          <p:nvPr/>
        </p:nvSpPr>
        <p:spPr>
          <a:xfrm>
            <a:off x="0" y="-1"/>
            <a:ext cx="12192001" cy="7207045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BDDE3-2680-F3C1-7E06-5CAF4DAED713}"/>
              </a:ext>
            </a:extLst>
          </p:cNvPr>
          <p:cNvSpPr/>
          <p:nvPr/>
        </p:nvSpPr>
        <p:spPr>
          <a:xfrm>
            <a:off x="977780" y="1533831"/>
            <a:ext cx="5643715" cy="1170039"/>
          </a:xfrm>
          <a:prstGeom prst="roundRect">
            <a:avLst>
              <a:gd name="adj" fmla="val 22679"/>
            </a:avLst>
          </a:prstGeom>
          <a:solidFill>
            <a:srgbClr val="456A7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930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doni MT" panose="02070603080606020203" pitchFamily="18" charset="0"/>
              </a:rPr>
              <a:t>AI Job Analysis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46707-194D-60E5-133D-F5B1081DB678}"/>
              </a:ext>
            </a:extLst>
          </p:cNvPr>
          <p:cNvSpPr/>
          <p:nvPr/>
        </p:nvSpPr>
        <p:spPr>
          <a:xfrm>
            <a:off x="4080385" y="4557251"/>
            <a:ext cx="1602658" cy="79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400" i="1" dirty="0">
                <a:solidFill>
                  <a:srgbClr val="334E57"/>
                </a:solidFill>
                <a:latin typeface="Bodoni MT" panose="02070603080606020203" pitchFamily="18" charset="0"/>
              </a:rPr>
              <a:t>- Ishika         Patwa</a:t>
            </a:r>
          </a:p>
        </p:txBody>
      </p:sp>
    </p:spTree>
    <p:extLst>
      <p:ext uri="{BB962C8B-B14F-4D97-AF65-F5344CB8AC3E}">
        <p14:creationId xmlns:p14="http://schemas.microsoft.com/office/powerpoint/2010/main" val="183649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537" y="1026940"/>
            <a:ext cx="11790926" cy="54542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33109-617C-3F16-EF64-FC7CE64C73A2}"/>
              </a:ext>
            </a:extLst>
          </p:cNvPr>
          <p:cNvSpPr txBox="1"/>
          <p:nvPr/>
        </p:nvSpPr>
        <p:spPr>
          <a:xfrm>
            <a:off x="640762" y="4018186"/>
            <a:ext cx="5755955" cy="1736646"/>
          </a:xfrm>
          <a:prstGeom prst="roundRect">
            <a:avLst/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 b="0">
                <a:latin typeface="Agency FB" panose="020B0503020202020204" pitchFamily="34" charset="0"/>
              </a:defRPr>
            </a:lvl1pPr>
          </a:lstStyle>
          <a:p>
            <a:r>
              <a:rPr lang="en-US" dirty="0"/>
              <a:t>Government and Finance industries offer the highest number of remote jobs (r_ratio = 100), indicating a strong shift toward fully remote opportunities in these sectors.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76FBF-15D8-3C13-9E76-083E55CDA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8" t="19829" r="33790" b="57249"/>
          <a:stretch>
            <a:fillRect/>
          </a:stretch>
        </p:blipFill>
        <p:spPr>
          <a:xfrm>
            <a:off x="279808" y="1252571"/>
            <a:ext cx="6871758" cy="2039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EF517-6C03-641F-C107-CC961741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t="49385" r="69549" b="23191"/>
          <a:stretch>
            <a:fillRect/>
          </a:stretch>
        </p:blipFill>
        <p:spPr>
          <a:xfrm>
            <a:off x="7605764" y="1252571"/>
            <a:ext cx="4098556" cy="4736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latin typeface="Agency FB" panose="020B0503020202020204" pitchFamily="34" charset="0"/>
              </a:rPr>
              <a:t>Is remote work more common in certain industries?</a:t>
            </a:r>
            <a:endParaRPr lang="en-IN" sz="3000" b="1" dirty="0">
              <a:effectLst/>
              <a:latin typeface="Agency FB" panose="020B0503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35804C-A46F-BC18-BD9D-5737FFFE2BA0}"/>
              </a:ext>
            </a:extLst>
          </p:cNvPr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2C11C478-324E-00F3-76C1-C37CDA6BAFDE}"/>
                </a:ext>
              </a:extLst>
            </p:cNvPr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01EA0CA-B5D8-9311-E743-06DA2B0DFC31}"/>
                </a:ext>
              </a:extLst>
            </p:cNvPr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3D5C0C7-11FE-FD49-2994-B817D5D89323}"/>
                </a:ext>
              </a:extLst>
            </p:cNvPr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4558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5965" y="838975"/>
            <a:ext cx="11440070" cy="54542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9164B-FCB1-C03C-673B-1618144C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t="22713" r="10887" b="45106"/>
          <a:stretch>
            <a:fillRect/>
          </a:stretch>
        </p:blipFill>
        <p:spPr>
          <a:xfrm>
            <a:off x="552303" y="882361"/>
            <a:ext cx="9463894" cy="246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747EF-D434-C139-2221-4C5271B56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6" t="62486" r="54032" b="27646"/>
          <a:stretch>
            <a:fillRect/>
          </a:stretch>
        </p:blipFill>
        <p:spPr>
          <a:xfrm>
            <a:off x="552303" y="4019679"/>
            <a:ext cx="7061477" cy="19559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750777" y="2283033"/>
            <a:ext cx="3784424" cy="1736646"/>
          </a:xfrm>
          <a:prstGeom prst="roundRect">
            <a:avLst/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gency FB" panose="020B0503020202020204" pitchFamily="34" charset="0"/>
              </a:rPr>
              <a:t>Cloud AI Solutions provides the highest average salary in INR, especially for AI Research Scientist roles based in Japan.</a:t>
            </a:r>
            <a:endParaRPr lang="en-IN" sz="2400" dirty="0">
              <a:latin typeface="Agency FB" panose="020B0503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latin typeface="Agency FB" panose="020B0503020202020204" pitchFamily="34" charset="0"/>
              </a:rPr>
              <a:t> Which company offers the highest average salary in INR?</a:t>
            </a:r>
            <a:endParaRPr lang="en-IN" sz="3000" b="1" dirty="0"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8" name="Isosceles Triangle 7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17265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5965" y="883137"/>
            <a:ext cx="11440070" cy="54542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330BD-4347-585F-8077-B5120E724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t="26357" r="34114" b="55275"/>
          <a:stretch>
            <a:fillRect/>
          </a:stretch>
        </p:blipFill>
        <p:spPr>
          <a:xfrm>
            <a:off x="375965" y="1106074"/>
            <a:ext cx="8627358" cy="1722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E7B1A-E514-F667-390E-3AE096B0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2" t="58234" r="68709" b="20917"/>
          <a:stretch>
            <a:fillRect/>
          </a:stretch>
        </p:blipFill>
        <p:spPr>
          <a:xfrm>
            <a:off x="745589" y="3000356"/>
            <a:ext cx="3705330" cy="28015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C597AE-8C80-FBC4-4937-18778331EC66}"/>
              </a:ext>
            </a:extLst>
          </p:cNvPr>
          <p:cNvSpPr/>
          <p:nvPr/>
        </p:nvSpPr>
        <p:spPr>
          <a:xfrm>
            <a:off x="6096000" y="2620510"/>
            <a:ext cx="5278900" cy="2884825"/>
          </a:xfrm>
          <a:prstGeom prst="roundRect">
            <a:avLst>
              <a:gd name="adj" fmla="val 13361"/>
            </a:avLst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gency FB" panose="020B0503020202020204" pitchFamily="34" charset="0"/>
              </a:rPr>
              <a:t>Top Residences: Switzerland (669), China (650),  Ireland (642), Canada (640), France (636).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gency FB" panose="020B0503020202020204" pitchFamily="34" charset="0"/>
              </a:rPr>
              <a:t>Observation: India (629) and the United States (621) also have significant representation, reflecting their large talent pools.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latin typeface="Agency FB" panose="020B0503020202020204" pitchFamily="34" charset="0"/>
              </a:rPr>
              <a:t>Which country has the maximum number of employees' residences?</a:t>
            </a:r>
            <a:endParaRPr lang="en-IN" sz="3000" b="1" dirty="0">
              <a:effectLst/>
              <a:latin typeface="Agency FB" panose="020B0503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9" name="Isosceles Triangle 8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9929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1637" y="756530"/>
            <a:ext cx="11788726" cy="5944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C6193-3AD4-1A02-56D6-132D0679D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3" t="37894" r="57619" b="21575"/>
          <a:stretch>
            <a:fillRect/>
          </a:stretch>
        </p:blipFill>
        <p:spPr>
          <a:xfrm>
            <a:off x="6783926" y="819118"/>
            <a:ext cx="5044306" cy="5881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12111-013C-0010-B668-7AE60F26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8918" r="30161" b="46167"/>
          <a:stretch>
            <a:fillRect/>
          </a:stretch>
        </p:blipFill>
        <p:spPr>
          <a:xfrm>
            <a:off x="364623" y="953476"/>
            <a:ext cx="6257172" cy="2380567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FC5EBC-CAE2-7A67-D728-9E5832A7E29B}"/>
              </a:ext>
            </a:extLst>
          </p:cNvPr>
          <p:cNvSpPr txBox="1"/>
          <p:nvPr/>
        </p:nvSpPr>
        <p:spPr>
          <a:xfrm>
            <a:off x="517326" y="3530989"/>
            <a:ext cx="5939745" cy="2553891"/>
          </a:xfrm>
          <a:prstGeom prst="roundRect">
            <a:avLst/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latin typeface="Agency FB" panose="020B0503020202020204" pitchFamily="34" charset="0"/>
              </a:defRPr>
            </a:lvl1pPr>
          </a:lstStyle>
          <a:p>
            <a:r>
              <a:rPr lang="en-US" dirty="0"/>
              <a:t>Data Engineer earns the highest average salary at $127,533.77 (</a:t>
            </a:r>
            <a:r>
              <a:rPr lang="en-IN" dirty="0"/>
              <a:t>₹ </a:t>
            </a:r>
            <a:r>
              <a:rPr lang="en-US" dirty="0"/>
              <a:t>1.08 Cr).</a:t>
            </a:r>
          </a:p>
          <a:p>
            <a:r>
              <a:rPr lang="en-US" dirty="0"/>
              <a:t>While local salaries (avg_local) appear moderate (e.g., around 7–11 Lakhs in local currency), their conversion into INR is very high (₹1+ Crore) due to currency exchange rates.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latin typeface="Agency FB" panose="020B0503020202020204" pitchFamily="34" charset="0"/>
              </a:rPr>
              <a:t>What is the average salary (USD vs Local vs INR) for each job title?</a:t>
            </a:r>
            <a:endParaRPr lang="en-IN" sz="3000" b="1" dirty="0">
              <a:latin typeface="Agency FB" panose="020B0503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10" name="Isosceles Triangle 9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32867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000" b="1" dirty="0">
                <a:latin typeface="Agency FB" panose="020B0503020202020204" pitchFamily="34" charset="0"/>
              </a:rPr>
              <a:t>CONCLUSION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6" name="Isosceles Triangle 5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Isosceles Triangle 7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Rectangle 8"/>
          <p:cNvSpPr/>
          <p:nvPr/>
        </p:nvSpPr>
        <p:spPr>
          <a:xfrm>
            <a:off x="201637" y="756530"/>
            <a:ext cx="11788726" cy="5944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75975" y="992883"/>
            <a:ext cx="11040049" cy="5426439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  <a:effectLst>
            <a:outerShdw blurRad="63500" dist="63500" dir="10800000" algn="r" rotWithShape="0">
              <a:srgbClr val="334E57">
                <a:alpha val="5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defRPr sz="1600">
                <a:ln w="0"/>
                <a:solidFill>
                  <a:srgbClr val="334E57"/>
                </a:solidFill>
                <a:latin typeface="Bodoni MT" panose="02070603080606020203" pitchFamily="18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Successfully transformed 15,000+ unstructured AI job records into a clean, query-ready relational database.</a:t>
            </a:r>
          </a:p>
          <a:p>
            <a:pPr algn="l"/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Created 7+ linked tables (Jobs, Companies, Skills, JobSkills, Industries, Education, Job Titles) to simplify analysis and reporting.</a:t>
            </a:r>
          </a:p>
          <a:p>
            <a:pPr algn="l"/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Discovered key hiring trends, such as top in-demand skills, highest-paying job roles, and industry-wise salary patterns.</a:t>
            </a:r>
          </a:p>
          <a:p>
            <a:pPr algn="l"/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Performed multi-currency salary analysis (Local, USD, INR) and built custom salary ranges for better market insights.</a:t>
            </a:r>
          </a:p>
          <a:p>
            <a:pPr algn="l"/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Designed a scalable SQL database capable of handling advanced queries and future enhancements.</a:t>
            </a:r>
            <a:endParaRPr lang="en-IN" sz="2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4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A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FBDDE3-2680-F3C1-7E06-5CAF4DAED713}"/>
              </a:ext>
            </a:extLst>
          </p:cNvPr>
          <p:cNvSpPr/>
          <p:nvPr/>
        </p:nvSpPr>
        <p:spPr>
          <a:xfrm>
            <a:off x="2961325" y="2490434"/>
            <a:ext cx="6098269" cy="1170039"/>
          </a:xfrm>
          <a:prstGeom prst="roundRect">
            <a:avLst>
              <a:gd name="adj" fmla="val 22679"/>
            </a:avLst>
          </a:prstGeom>
          <a:solidFill>
            <a:srgbClr val="456A7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93000" dir="5400000" sy="-100000" algn="bl" rotWithShape="0"/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doni MT" panose="02070603080606020203" pitchFamily="18" charset="0"/>
              </a:rPr>
              <a:t>THANK YOU…!</a:t>
            </a:r>
          </a:p>
        </p:txBody>
      </p:sp>
    </p:spTree>
    <p:extLst>
      <p:ext uri="{BB962C8B-B14F-4D97-AF65-F5344CB8AC3E}">
        <p14:creationId xmlns:p14="http://schemas.microsoft.com/office/powerpoint/2010/main" val="315426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155" y="924713"/>
            <a:ext cx="11607689" cy="56971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I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INTRODUCTION </a:t>
            </a:r>
            <a:endParaRPr lang="en-IN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068" y="1247939"/>
            <a:ext cx="10660479" cy="5050697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  <a:effectLst>
            <a:outerShdw blurRad="63500" dist="63500" dir="10800000" algn="r" rotWithShape="0">
              <a:srgbClr val="334E57">
                <a:alpha val="5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defRPr sz="1600">
                <a:ln w="0"/>
                <a:solidFill>
                  <a:srgbClr val="334E57"/>
                </a:solidFill>
                <a:latin typeface="Bodoni MT" panose="02070603080606020203" pitchFamily="18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The dataset contains AI job postings with details like job titles, companies, skills, salaries, locations, and industries.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The raw dataset has 15,000 records with repeated values (skills, companies, industries).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To improve data quality and efficiency, it was normalized into multiple tables: Skills, JobSkills, Job Titles, Companies, Industries, Education, and Jobs.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The project applies SQL concepts (1NF, 2NF, 3NF) to eliminate redundancy and ensure referential integrity.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Enables insightful analysis such as top skills in demand, salary comparisons (USD vs INR), and job trends.</a:t>
            </a:r>
            <a:endParaRPr lang="en-IN" sz="2600" dirty="0">
              <a:latin typeface="Agency FB" panose="020B0503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2" name="Isosceles Triangle 1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11474756" y="337833"/>
              <a:ext cx="731102" cy="351693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Isosceles Triangle 7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2333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880" y="914400"/>
            <a:ext cx="11901268" cy="58099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I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600" b="1" dirty="0">
                <a:latin typeface="Agency FB" panose="020B0503020202020204" pitchFamily="34" charset="0"/>
              </a:rPr>
              <a:t>PROJECT OBJECTIVE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5" name="Isosceles Triangle 4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11474756" y="337833"/>
              <a:ext cx="731102" cy="351693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58726" y="1021227"/>
            <a:ext cx="11074547" cy="5309126"/>
          </a:xfrm>
          <a:prstGeom prst="roundRect">
            <a:avLst>
              <a:gd name="adj" fmla="val 10578"/>
            </a:avLst>
          </a:prstGeom>
          <a:solidFill>
            <a:schemeClr val="bg1"/>
          </a:solidFill>
          <a:ln>
            <a:noFill/>
          </a:ln>
          <a:effectLst>
            <a:outerShdw blurRad="63500" dist="63500" dir="10800000" algn="r" rotWithShape="0">
              <a:srgbClr val="334E57">
                <a:alpha val="5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defRPr sz="1600">
                <a:ln w="0"/>
                <a:solidFill>
                  <a:srgbClr val="334E57"/>
                </a:solidFill>
                <a:latin typeface="Bodoni MT" panose="02070603080606020203" pitchFamily="18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Build a structured relational schema (Jobs, Companies, Skills, JobSkills, Industries, Education, etc.) from the raw AI job dataset.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Link each job to its required skills to measure skill demand, multi-skill combinations, and gaps.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Perform salary comparison across Local, USD, and INR values and group results into custom salary ranges for benchmarking.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Analyse hiring patterns by company, industry, location, experience level, employment type, and education required.</a:t>
            </a:r>
          </a:p>
          <a:p>
            <a:pPr algn="l"/>
            <a:endParaRPr lang="en-GB" sz="2600" dirty="0">
              <a:latin typeface="Agency FB" panose="020B0503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>
                <a:latin typeface="Agency FB" panose="020B0503020202020204" pitchFamily="34" charset="0"/>
              </a:rPr>
              <a:t>Demonstrate core-to-advanced SQL (joins, aggregations) to generate decision-ready insights for hiring and compensation strategy.</a:t>
            </a:r>
            <a:endParaRPr lang="en-IN" sz="2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25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474" y="1083221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1.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540" y="1746335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2.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540" y="3090512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4.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540" y="2491661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3.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540" y="3822341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5.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540" y="4554170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6.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2540" y="5285999"/>
            <a:ext cx="492369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7.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7649" y="1072376"/>
            <a:ext cx="6754837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Aft>
                <a:spcPct val="0"/>
              </a:spcAft>
            </a:pPr>
            <a:r>
              <a:rPr lang="en-US" alt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What are the top 5 most in-demand skills in AI jobs?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7648" y="1750850"/>
            <a:ext cx="7880254" cy="46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What is the average salary (in INR) for each experience level?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1713" y="2380125"/>
            <a:ext cx="10834469" cy="632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Aft>
                <a:spcPct val="0"/>
              </a:spcAft>
            </a:pPr>
            <a:r>
              <a:rPr lang="en-US" sz="2600" b="1" dirty="0">
                <a:solidFill>
                  <a:schemeClr val="bg1"/>
                </a:solidFill>
                <a:latin typeface="Agency FB" panose="020B0503020202020204" pitchFamily="34" charset="0"/>
              </a:rPr>
              <a:t>Which currencies offer the highest average salary in INR when converted from local salary?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1715" y="3067336"/>
            <a:ext cx="6754839" cy="472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Is remote work more common in certain industries?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712" y="3812226"/>
            <a:ext cx="7233141" cy="472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Which company offers the highest average salary in INR?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1712" y="4549918"/>
            <a:ext cx="10834470" cy="472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Aft>
                <a:spcPct val="0"/>
              </a:spcAft>
            </a:pPr>
            <a:r>
              <a:rPr lang="en-US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Which country has the maximum number of employees' residences?</a:t>
            </a:r>
            <a:endParaRPr lang="en-IN" sz="2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40116" y="1657212"/>
            <a:ext cx="6631429" cy="16519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27648" y="2321280"/>
            <a:ext cx="7560000" cy="11931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41712" y="5290371"/>
            <a:ext cx="8487678" cy="472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gency FB" panose="020B0503020202020204" pitchFamily="34" charset="0"/>
              </a:rPr>
              <a:t>What is the average salary (USD vs Local vs INR) for each job title?</a:t>
            </a:r>
            <a:endParaRPr lang="en-IN" sz="2800" b="1" dirty="0">
              <a:latin typeface="Agency FB" panose="020B0503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27646" y="3023328"/>
            <a:ext cx="10440000" cy="11931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27648" y="3622469"/>
            <a:ext cx="6637095" cy="11931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27647" y="4352123"/>
            <a:ext cx="7200000" cy="11931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27646" y="5081777"/>
            <a:ext cx="8280000" cy="11931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40116" y="5896840"/>
            <a:ext cx="8489274" cy="11931"/>
          </a:xfrm>
          <a:prstGeom prst="line">
            <a:avLst/>
          </a:prstGeom>
          <a:ln w="25400">
            <a:solidFill>
              <a:srgbClr val="334E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KEY QUESTIONS </a:t>
            </a:r>
            <a:endParaRPr lang="en-IN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27" name="Isosceles Triangle 26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4234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47747" y="827357"/>
            <a:ext cx="10747716" cy="5804568"/>
            <a:chOff x="1182498" y="951329"/>
            <a:chExt cx="9439422" cy="5804568"/>
          </a:xfrm>
          <a:effectLst>
            <a:outerShdw blurRad="25400" dist="38100" dir="10800000" algn="r" rotWithShape="0">
              <a:prstClr val="black">
                <a:alpha val="5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1182498" y="951329"/>
              <a:ext cx="9439422" cy="5804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101600" dir="8100000" algn="tr" rotWithShape="0">
                <a:srgbClr val="75A0AF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6CCEDA-D908-9ADD-0253-20FFC77C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9" t="16489" r="14515" b="4270"/>
            <a:stretch>
              <a:fillRect/>
            </a:stretch>
          </p:blipFill>
          <p:spPr>
            <a:xfrm>
              <a:off x="1182498" y="951329"/>
              <a:ext cx="9439422" cy="580456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</p:pic>
      </p:grpSp>
      <p:sp>
        <p:nvSpPr>
          <p:cNvPr id="7" name="Rectangle 6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Agency FB" panose="020B0503020202020204" pitchFamily="34" charset="0"/>
              </a:rPr>
              <a:t>ER MODEL</a:t>
            </a:r>
            <a:endParaRPr lang="en-IN" sz="3600" b="1" dirty="0">
              <a:effectLst/>
              <a:latin typeface="Agency FB" panose="020B0503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9" name="Isosceles Triangle 8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1474756" y="337833"/>
              <a:ext cx="731102" cy="365552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1473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3920" y="970935"/>
            <a:ext cx="11220571" cy="56668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E3D9C-A6A1-95F9-BEE0-5E06189D6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9" t="26660" r="15484" b="52087"/>
          <a:stretch>
            <a:fillRect/>
          </a:stretch>
        </p:blipFill>
        <p:spPr>
          <a:xfrm>
            <a:off x="633760" y="1022463"/>
            <a:ext cx="9438928" cy="151416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5729A-A67B-C42F-D54B-A6272BE8EAD5}"/>
              </a:ext>
            </a:extLst>
          </p:cNvPr>
          <p:cNvSpPr txBox="1"/>
          <p:nvPr/>
        </p:nvSpPr>
        <p:spPr>
          <a:xfrm>
            <a:off x="7992213" y="2131371"/>
            <a:ext cx="3437787" cy="3581519"/>
          </a:xfrm>
          <a:prstGeom prst="roundRect">
            <a:avLst>
              <a:gd name="adj" fmla="val 8997"/>
            </a:avLst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gency FB" panose="020B0503020202020204" pitchFamily="34" charset="0"/>
              </a:rPr>
              <a:t>USD</a:t>
            </a:r>
            <a:r>
              <a:rPr lang="en-US" sz="2400" dirty="0">
                <a:latin typeface="Agency FB" panose="020B0503020202020204" pitchFamily="34" charset="0"/>
              </a:rPr>
              <a:t> is the most used salary currency, showing most jobs are from the </a:t>
            </a:r>
            <a:r>
              <a:rPr lang="en-US" sz="2400" b="1" dirty="0">
                <a:latin typeface="Agency FB" panose="020B0503020202020204" pitchFamily="34" charset="0"/>
              </a:rPr>
              <a:t>US</a:t>
            </a:r>
            <a:r>
              <a:rPr lang="en-US" sz="2400" dirty="0">
                <a:latin typeface="Agency FB" panose="020B0503020202020204" pitchFamily="34" charset="0"/>
              </a:rPr>
              <a:t> or paid in dollars.</a:t>
            </a:r>
          </a:p>
          <a:p>
            <a:endParaRPr lang="en-US" sz="2400" dirty="0">
              <a:latin typeface="Agency FB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gency FB" panose="020B0503020202020204" pitchFamily="34" charset="0"/>
              </a:rPr>
              <a:t>EUR</a:t>
            </a:r>
            <a:r>
              <a:rPr lang="en-US" sz="2400" dirty="0">
                <a:latin typeface="Agency FB" panose="020B0503020202020204" pitchFamily="34" charset="0"/>
              </a:rPr>
              <a:t> is second, meaning many jobs are also from </a:t>
            </a:r>
            <a:r>
              <a:rPr lang="en-US" sz="2400" b="1" dirty="0">
                <a:latin typeface="Agency FB" panose="020B0503020202020204" pitchFamily="34" charset="0"/>
              </a:rPr>
              <a:t>Europe</a:t>
            </a:r>
            <a:r>
              <a:rPr lang="en-US" sz="2400" dirty="0">
                <a:latin typeface="Agency FB" panose="020B0503020202020204" pitchFamily="34" charset="0"/>
              </a:rPr>
              <a:t> or use the euro for payment.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2047" y="2423952"/>
            <a:ext cx="7160425" cy="3950066"/>
            <a:chOff x="151994" y="2538061"/>
            <a:chExt cx="7160425" cy="39500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F64BFF-2997-8FF2-3446-E78059F83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7" t="55199" r="73146" b="25446"/>
            <a:stretch>
              <a:fillRect/>
            </a:stretch>
          </p:blipFill>
          <p:spPr>
            <a:xfrm>
              <a:off x="151994" y="2893831"/>
              <a:ext cx="2979174" cy="3080118"/>
            </a:xfrm>
            <a:prstGeom prst="rect">
              <a:avLst/>
            </a:prstGeom>
          </p:spPr>
        </p:pic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2538061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United States Dollar  </a:t>
              </a:r>
            </a:p>
          </p:txBody>
        </p:sp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3039415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Euro</a:t>
              </a:r>
            </a:p>
          </p:txBody>
        </p:sp>
        <p:sp>
          <p:nvSpPr>
            <p:cNvPr id="11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3540769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Swiss Franc</a:t>
              </a:r>
            </a:p>
          </p:txBody>
        </p:sp>
        <p:sp>
          <p:nvSpPr>
            <p:cNvPr id="12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4061324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Canadian Dollar</a:t>
              </a:r>
            </a:p>
          </p:txBody>
        </p:sp>
        <p:sp>
          <p:nvSpPr>
            <p:cNvPr id="13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106077" y="4581879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Great British Pound </a:t>
              </a:r>
            </a:p>
          </p:txBody>
        </p:sp>
        <p:sp>
          <p:nvSpPr>
            <p:cNvPr id="14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5659550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Japanese Yen</a:t>
              </a:r>
            </a:p>
          </p:txBody>
        </p:sp>
        <p:sp>
          <p:nvSpPr>
            <p:cNvPr id="15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5140836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Singapore Dollar</a:t>
              </a:r>
            </a:p>
          </p:txBody>
        </p:sp>
        <p:sp>
          <p:nvSpPr>
            <p:cNvPr id="16" name="Rectangle: Rounded Corners 2">
              <a:extLst>
                <a:ext uri="{FF2B5EF4-FFF2-40B4-BE49-F238E27FC236}">
                  <a16:creationId xmlns:a16="http://schemas.microsoft.com/office/drawing/2014/main" id="{512012BF-9AC3-A706-AB53-829F86765CC7}"/>
                </a:ext>
              </a:extLst>
            </p:cNvPr>
            <p:cNvSpPr/>
            <p:nvPr/>
          </p:nvSpPr>
          <p:spPr>
            <a:xfrm>
              <a:off x="5095476" y="6115172"/>
              <a:ext cx="2206342" cy="372955"/>
            </a:xfrm>
            <a:prstGeom prst="roundRect">
              <a:avLst>
                <a:gd name="adj" fmla="val 498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5400000" algn="t" rotWithShape="0">
                <a:srgbClr val="75A0AF">
                  <a:alpha val="49804"/>
                </a:srgbClr>
              </a:outerShdw>
            </a:effectLst>
          </p:spPr>
          <p:txBody>
            <a:bodyPr vert="horz" lIns="91440" tIns="45720" rIns="91440" bIns="45720" rtlCol="0" anchor="b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sz="1600" dirty="0">
                  <a:ln w="0"/>
                  <a:solidFill>
                    <a:srgbClr val="334E57"/>
                  </a:solidFill>
                  <a:latin typeface="Bodoni MT" panose="02070603080606020203" pitchFamily="18" charset="0"/>
                  <a:ea typeface="+mj-ea"/>
                  <a:cs typeface="+mj-cs"/>
                </a:rPr>
                <a:t>Australian Dollar</a:t>
              </a:r>
            </a:p>
          </p:txBody>
        </p:sp>
        <p:cxnSp>
          <p:nvCxnSpPr>
            <p:cNvPr id="17" name="Elbow Connector 16"/>
            <p:cNvCxnSpPr>
              <a:endCxn id="9" idx="1"/>
            </p:cNvCxnSpPr>
            <p:nvPr/>
          </p:nvCxnSpPr>
          <p:spPr>
            <a:xfrm flipV="1">
              <a:off x="2954215" y="2724539"/>
              <a:ext cx="2141261" cy="630228"/>
            </a:xfrm>
            <a:prstGeom prst="bentConnector3">
              <a:avLst>
                <a:gd name="adj1" fmla="val 51314"/>
              </a:avLst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endCxn id="10" idx="1"/>
            </p:cNvCxnSpPr>
            <p:nvPr/>
          </p:nvCxnSpPr>
          <p:spPr>
            <a:xfrm flipV="1">
              <a:off x="2954214" y="3225893"/>
              <a:ext cx="2141262" cy="487685"/>
            </a:xfrm>
            <a:prstGeom prst="bentConnector3">
              <a:avLst>
                <a:gd name="adj1" fmla="val 62483"/>
              </a:avLst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flipV="1">
              <a:off x="2954214" y="3741021"/>
              <a:ext cx="2096146" cy="342779"/>
            </a:xfrm>
            <a:prstGeom prst="bentConnector3">
              <a:avLst>
                <a:gd name="adj1" fmla="val 73489"/>
              </a:avLst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endCxn id="15" idx="1"/>
            </p:cNvCxnSpPr>
            <p:nvPr/>
          </p:nvCxnSpPr>
          <p:spPr>
            <a:xfrm>
              <a:off x="2981797" y="4979472"/>
              <a:ext cx="2113679" cy="347842"/>
            </a:xfrm>
            <a:prstGeom prst="bentConnector3">
              <a:avLst>
                <a:gd name="adj1" fmla="val 71963"/>
              </a:avLst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endCxn id="14" idx="1"/>
            </p:cNvCxnSpPr>
            <p:nvPr/>
          </p:nvCxnSpPr>
          <p:spPr>
            <a:xfrm>
              <a:off x="2981796" y="5338284"/>
              <a:ext cx="2113680" cy="507744"/>
            </a:xfrm>
            <a:prstGeom prst="bentConnector3">
              <a:avLst>
                <a:gd name="adj1" fmla="val 62646"/>
              </a:avLst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endCxn id="16" idx="1"/>
            </p:cNvCxnSpPr>
            <p:nvPr/>
          </p:nvCxnSpPr>
          <p:spPr>
            <a:xfrm>
              <a:off x="2981796" y="5708506"/>
              <a:ext cx="2113680" cy="59314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954214" y="4307670"/>
              <a:ext cx="2113680" cy="0"/>
            </a:xfrm>
            <a:prstGeom prst="straightConnector1">
              <a:avLst/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954214" y="4719108"/>
              <a:ext cx="2113680" cy="0"/>
            </a:xfrm>
            <a:prstGeom prst="straightConnector1">
              <a:avLst/>
            </a:prstGeom>
            <a:ln>
              <a:solidFill>
                <a:srgbClr val="75A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b="1" dirty="0">
                <a:latin typeface="Agency FB" panose="020B0503020202020204" pitchFamily="34" charset="0"/>
              </a:rPr>
              <a:t>OVERVIEW </a:t>
            </a:r>
            <a:endParaRPr lang="en-IN" sz="3600" b="1" dirty="0">
              <a:effectLst/>
              <a:latin typeface="Agency FB" panose="020B0503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27" name="Isosceles Triangle 26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1474756" y="337833"/>
              <a:ext cx="731102" cy="365552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1063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69680" y="888317"/>
            <a:ext cx="11220571" cy="56668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964F95-9A2B-E8E8-FA8F-1682AD3AB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61179" r="71986" b="25305"/>
          <a:stretch>
            <a:fillRect/>
          </a:stretch>
        </p:blipFill>
        <p:spPr>
          <a:xfrm>
            <a:off x="1340210" y="3428314"/>
            <a:ext cx="4150509" cy="24664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195A9B-F7BF-FE94-22F6-F5DF5249E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3" t="31366" r="34451" b="44801"/>
          <a:stretch>
            <a:fillRect/>
          </a:stretch>
        </p:blipFill>
        <p:spPr>
          <a:xfrm>
            <a:off x="568154" y="1154035"/>
            <a:ext cx="7436363" cy="200856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r>
              <a:rPr lang="en-US" sz="3000" b="1" dirty="0">
                <a:latin typeface="Agency FB" panose="020B0503020202020204" pitchFamily="34" charset="0"/>
              </a:rPr>
              <a:t>What are the top 5 most in-demand skills in AI jobs?</a:t>
            </a:r>
            <a:endParaRPr lang="en-IN" sz="3000" dirty="0">
              <a:effectLst/>
              <a:latin typeface="Agency FB" panose="020B05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20D30-D4DA-5393-0E2B-6DEDA1FDA1B5}"/>
              </a:ext>
            </a:extLst>
          </p:cNvPr>
          <p:cNvSpPr txBox="1"/>
          <p:nvPr/>
        </p:nvSpPr>
        <p:spPr>
          <a:xfrm>
            <a:off x="7076048" y="2875469"/>
            <a:ext cx="4037989" cy="2276535"/>
          </a:xfrm>
          <a:prstGeom prst="roundRect">
            <a:avLst>
              <a:gd name="adj" fmla="val 21522"/>
            </a:avLst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 b="1">
                <a:latin typeface="Agency FB" panose="020B0503020202020204" pitchFamily="34" charset="0"/>
              </a:defRPr>
            </a:lvl1pPr>
          </a:lstStyle>
          <a:p>
            <a:r>
              <a:rPr lang="en-US" b="0" dirty="0"/>
              <a:t>Python is the most in-demand skill in AI jobs, followed by SQL and TensorFlow, showing a strong need for both coding and machine learning tools.</a:t>
            </a:r>
            <a:endParaRPr lang="en-IN" b="0" dirty="0"/>
          </a:p>
        </p:txBody>
      </p:sp>
      <p:grpSp>
        <p:nvGrpSpPr>
          <p:cNvPr id="7" name="Group 6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8" name="Isosceles Triangle 7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7496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806" y="895958"/>
            <a:ext cx="11718387" cy="56668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3D848-8514-14D8-E10D-022377BA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6" t="31309" r="22823" b="43037"/>
          <a:stretch>
            <a:fillRect/>
          </a:stretch>
        </p:blipFill>
        <p:spPr>
          <a:xfrm>
            <a:off x="323557" y="895958"/>
            <a:ext cx="6675118" cy="2268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DA30A-8893-6395-E137-1D4E5F4A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1" t="65321" r="72197" b="23069"/>
          <a:stretch>
            <a:fillRect/>
          </a:stretch>
        </p:blipFill>
        <p:spPr>
          <a:xfrm>
            <a:off x="7085426" y="2222695"/>
            <a:ext cx="4357311" cy="2397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26861-CCC0-7305-6041-D94A9B5B3A65}"/>
              </a:ext>
            </a:extLst>
          </p:cNvPr>
          <p:cNvSpPr txBox="1"/>
          <p:nvPr/>
        </p:nvSpPr>
        <p:spPr>
          <a:xfrm>
            <a:off x="533324" y="3898331"/>
            <a:ext cx="5965949" cy="1536978"/>
          </a:xfrm>
          <a:prstGeom prst="roundRect">
            <a:avLst>
              <a:gd name="adj" fmla="val 28239"/>
            </a:avLst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 b="0">
                <a:latin typeface="Agency FB" panose="020B0503020202020204" pitchFamily="34" charset="0"/>
              </a:defRPr>
            </a:lvl1pPr>
          </a:lstStyle>
          <a:p>
            <a:r>
              <a:rPr lang="en-US" dirty="0"/>
              <a:t>The jump in average salary from Mid (MI) to Senior (SE), and then to Expert (EX), is quite large — highlighting how salary grows steeply with expertise.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>
                <a:latin typeface="Agency FB" panose="020B0503020202020204" pitchFamily="34" charset="0"/>
              </a:rPr>
              <a:t>What is the average salary (in INR) for each experience level?</a:t>
            </a:r>
            <a:endParaRPr lang="en-IN" sz="3000" b="1" dirty="0">
              <a:effectLst/>
              <a:latin typeface="Agency FB" panose="020B0503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9" name="Isosceles Triangle 8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7506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845" y="812592"/>
            <a:ext cx="11918371" cy="5522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01600" dir="8100000" algn="tr" rotWithShape="0">
              <a:srgbClr val="334E57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06908-F725-4C15-D860-267821FB83DD}"/>
              </a:ext>
            </a:extLst>
          </p:cNvPr>
          <p:cNvSpPr txBox="1"/>
          <p:nvPr/>
        </p:nvSpPr>
        <p:spPr>
          <a:xfrm>
            <a:off x="373846" y="3835749"/>
            <a:ext cx="6037770" cy="1979533"/>
          </a:xfrm>
          <a:prstGeom prst="roundRect">
            <a:avLst>
              <a:gd name="adj" fmla="val 24661"/>
            </a:avLst>
          </a:prstGeom>
          <a:solidFill>
            <a:srgbClr val="A8C3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 b="0">
                <a:latin typeface="Agency FB" panose="020B0503020202020204" pitchFamily="34" charset="0"/>
              </a:defRPr>
            </a:lvl1pPr>
          </a:lstStyle>
          <a:p>
            <a:r>
              <a:rPr lang="en-US" dirty="0"/>
              <a:t>Jobs paid in GBP and EUR convert to the highest INR value, while JPY and AUD offer the lowest — showing that not all high local salaries are equally valuable in INR.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87011-0F4C-C0B4-83FB-A83F28399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4" t="19223" r="17742" b="45723"/>
          <a:stretch>
            <a:fillRect/>
          </a:stretch>
        </p:blipFill>
        <p:spPr>
          <a:xfrm>
            <a:off x="179845" y="968444"/>
            <a:ext cx="8429583" cy="2605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5EF65-29C5-AF91-AA3D-C8284727B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61121" r="56427" b="19361"/>
          <a:stretch>
            <a:fillRect/>
          </a:stretch>
        </p:blipFill>
        <p:spPr>
          <a:xfrm>
            <a:off x="6605616" y="2644727"/>
            <a:ext cx="5309719" cy="33621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-1461"/>
            <a:ext cx="12192000" cy="661182"/>
          </a:xfrm>
          <a:prstGeom prst="rect">
            <a:avLst/>
          </a:prstGeom>
          <a:solidFill>
            <a:srgbClr val="456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Agency FB" panose="020B0503020202020204" pitchFamily="34" charset="0"/>
              </a:rPr>
              <a:t>Which currencies offer the highest average salary in INR when converted from local salary?</a:t>
            </a:r>
            <a:endParaRPr lang="en-IN" sz="2800" b="1" dirty="0">
              <a:effectLst/>
              <a:latin typeface="Agency FB" panose="020B0503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72287" y="-27717"/>
            <a:ext cx="733571" cy="731102"/>
            <a:chOff x="11472287" y="-27717"/>
            <a:chExt cx="733571" cy="731102"/>
          </a:xfrm>
        </p:grpSpPr>
        <p:sp>
          <p:nvSpPr>
            <p:cNvPr id="9" name="Isosceles Triangle 8"/>
            <p:cNvSpPr/>
            <p:nvPr/>
          </p:nvSpPr>
          <p:spPr>
            <a:xfrm rot="16200000">
              <a:off x="11650603" y="161987"/>
              <a:ext cx="731102" cy="351693"/>
            </a:xfrm>
            <a:prstGeom prst="triangle">
              <a:avLst/>
            </a:prstGeom>
            <a:solidFill>
              <a:srgbClr val="A8C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1474756" y="337833"/>
              <a:ext cx="731102" cy="323349"/>
            </a:xfrm>
            <a:prstGeom prst="triangle">
              <a:avLst/>
            </a:prstGeom>
            <a:solidFill>
              <a:srgbClr val="83A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11472287" y="6133"/>
              <a:ext cx="731102" cy="351693"/>
            </a:xfrm>
            <a:prstGeom prst="triangle">
              <a:avLst/>
            </a:prstGeom>
            <a:solidFill>
              <a:srgbClr val="334E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234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826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Agency FB</vt:lpstr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Shreyesh Galvekar</dc:creator>
  <cp:lastModifiedBy>Ishika Patwa</cp:lastModifiedBy>
  <cp:revision>15</cp:revision>
  <dcterms:created xsi:type="dcterms:W3CDTF">2025-07-22T19:57:17Z</dcterms:created>
  <dcterms:modified xsi:type="dcterms:W3CDTF">2025-07-25T17:10:12Z</dcterms:modified>
</cp:coreProperties>
</file>